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31" r:id="rId2"/>
    <p:sldMasterId id="2147483744" r:id="rId3"/>
  </p:sldMasterIdLst>
  <p:notesMasterIdLst>
    <p:notesMasterId r:id="rId22"/>
  </p:notesMasterIdLst>
  <p:sldIdLst>
    <p:sldId id="256" r:id="rId4"/>
    <p:sldId id="278" r:id="rId5"/>
    <p:sldId id="280" r:id="rId6"/>
    <p:sldId id="307" r:id="rId7"/>
    <p:sldId id="282" r:id="rId8"/>
    <p:sldId id="284" r:id="rId9"/>
    <p:sldId id="286" r:id="rId10"/>
    <p:sldId id="288" r:id="rId11"/>
    <p:sldId id="290" r:id="rId12"/>
    <p:sldId id="292" r:id="rId13"/>
    <p:sldId id="294" r:id="rId14"/>
    <p:sldId id="296" r:id="rId15"/>
    <p:sldId id="298" r:id="rId16"/>
    <p:sldId id="300" r:id="rId17"/>
    <p:sldId id="302" r:id="rId18"/>
    <p:sldId id="304" r:id="rId19"/>
    <p:sldId id="306" r:id="rId20"/>
    <p:sldId id="270" r:id="rId21"/>
  </p:sldIdLst>
  <p:sldSz cx="43891200" cy="32918400"/>
  <p:notesSz cx="6858000" cy="9144000"/>
  <p:defaultTextStyle>
    <a:defPPr>
      <a:defRPr lang="en-US"/>
    </a:defPPr>
    <a:lvl1pPr marL="0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313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627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29936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250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6563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59873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3186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6500" algn="l" defTabSz="3686627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one" id="{26D4215D-F280-4A81-9350-BCBBF9D3F1FC}">
          <p14:sldIdLst>
            <p14:sldId id="256"/>
            <p14:sldId id="278"/>
            <p14:sldId id="280"/>
            <p14:sldId id="307"/>
            <p14:sldId id="282"/>
            <p14:sldId id="284"/>
            <p14:sldId id="286"/>
            <p14:sldId id="288"/>
            <p14:sldId id="290"/>
            <p14:sldId id="292"/>
            <p14:sldId id="294"/>
            <p14:sldId id="296"/>
            <p14:sldId id="298"/>
            <p14:sldId id="300"/>
          </p14:sldIdLst>
        </p14:section>
        <p14:section name="Not Done" id="{62EAED09-536C-4919-A596-48F336DC0F44}">
          <p14:sldIdLst>
            <p14:sldId id="302"/>
            <p14:sldId id="304"/>
            <p14:sldId id="306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31D2C-C453-4A13-ADBA-1352A05E80EE}" v="2" dt="2023-05-31T14:33:10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439" autoAdjust="0"/>
  </p:normalViewPr>
  <p:slideViewPr>
    <p:cSldViewPr snapToGrid="0">
      <p:cViewPr varScale="1">
        <p:scale>
          <a:sx n="25" d="100"/>
          <a:sy n="25" d="100"/>
        </p:scale>
        <p:origin x="91" y="178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Ricks" userId="b0481161-1dc6-41c1-94df-6d4800f4ba9c" providerId="ADAL" clId="{76D31D2C-C453-4A13-ADBA-1352A05E80EE}"/>
    <pc:docChg chg="delSld modSld modSection">
      <pc:chgData name="Brian Ricks" userId="b0481161-1dc6-41c1-94df-6d4800f4ba9c" providerId="ADAL" clId="{76D31D2C-C453-4A13-ADBA-1352A05E80EE}" dt="2023-05-31T14:30:02.813" v="291" actId="20577"/>
      <pc:docMkLst>
        <pc:docMk/>
      </pc:docMkLst>
      <pc:sldChg chg="addSp modSp mod">
        <pc:chgData name="Brian Ricks" userId="b0481161-1dc6-41c1-94df-6d4800f4ba9c" providerId="ADAL" clId="{76D31D2C-C453-4A13-ADBA-1352A05E80EE}" dt="2023-05-31T14:30:02.813" v="291" actId="20577"/>
        <pc:sldMkLst>
          <pc:docMk/>
          <pc:sldMk cId="533776830" sldId="256"/>
        </pc:sldMkLst>
        <pc:spChg chg="add mod">
          <ac:chgData name="Brian Ricks" userId="b0481161-1dc6-41c1-94df-6d4800f4ba9c" providerId="ADAL" clId="{76D31D2C-C453-4A13-ADBA-1352A05E80EE}" dt="2023-05-31T14:30:02.813" v="291" actId="20577"/>
          <ac:spMkLst>
            <pc:docMk/>
            <pc:sldMk cId="533776830" sldId="256"/>
            <ac:spMk id="3" creationId="{5BC62E96-8B84-2F2B-7113-872E25BF2F29}"/>
          </ac:spMkLst>
        </pc:spChg>
      </pc:sldChg>
      <pc:sldChg chg="del">
        <pc:chgData name="Brian Ricks" userId="b0481161-1dc6-41c1-94df-6d4800f4ba9c" providerId="ADAL" clId="{76D31D2C-C453-4A13-ADBA-1352A05E80EE}" dt="2023-05-31T14:28:41.642" v="17" actId="47"/>
        <pc:sldMkLst>
          <pc:docMk/>
          <pc:sldMk cId="3248671915" sldId="260"/>
        </pc:sldMkLst>
      </pc:sldChg>
      <pc:sldChg chg="del">
        <pc:chgData name="Brian Ricks" userId="b0481161-1dc6-41c1-94df-6d4800f4ba9c" providerId="ADAL" clId="{76D31D2C-C453-4A13-ADBA-1352A05E80EE}" dt="2023-05-31T14:28:17.307" v="0" actId="47"/>
        <pc:sldMkLst>
          <pc:docMk/>
          <pc:sldMk cId="2016139800" sldId="262"/>
        </pc:sldMkLst>
      </pc:sldChg>
      <pc:sldChg chg="del">
        <pc:chgData name="Brian Ricks" userId="b0481161-1dc6-41c1-94df-6d4800f4ba9c" providerId="ADAL" clId="{76D31D2C-C453-4A13-ADBA-1352A05E80EE}" dt="2023-05-31T14:28:39.960" v="16" actId="47"/>
        <pc:sldMkLst>
          <pc:docMk/>
          <pc:sldMk cId="3715546727" sldId="271"/>
        </pc:sldMkLst>
      </pc:sldChg>
      <pc:sldChg chg="del">
        <pc:chgData name="Brian Ricks" userId="b0481161-1dc6-41c1-94df-6d4800f4ba9c" providerId="ADAL" clId="{76D31D2C-C453-4A13-ADBA-1352A05E80EE}" dt="2023-05-31T14:28:18.889" v="1" actId="47"/>
        <pc:sldMkLst>
          <pc:docMk/>
          <pc:sldMk cId="4059250410" sldId="279"/>
        </pc:sldMkLst>
      </pc:sldChg>
      <pc:sldChg chg="del">
        <pc:chgData name="Brian Ricks" userId="b0481161-1dc6-41c1-94df-6d4800f4ba9c" providerId="ADAL" clId="{76D31D2C-C453-4A13-ADBA-1352A05E80EE}" dt="2023-05-31T14:28:19.687" v="2" actId="47"/>
        <pc:sldMkLst>
          <pc:docMk/>
          <pc:sldMk cId="2741937036" sldId="281"/>
        </pc:sldMkLst>
      </pc:sldChg>
      <pc:sldChg chg="del">
        <pc:chgData name="Brian Ricks" userId="b0481161-1dc6-41c1-94df-6d4800f4ba9c" providerId="ADAL" clId="{76D31D2C-C453-4A13-ADBA-1352A05E80EE}" dt="2023-05-31T14:28:22.054" v="4" actId="47"/>
        <pc:sldMkLst>
          <pc:docMk/>
          <pc:sldMk cId="3715281152" sldId="283"/>
        </pc:sldMkLst>
      </pc:sldChg>
      <pc:sldChg chg="del">
        <pc:chgData name="Brian Ricks" userId="b0481161-1dc6-41c1-94df-6d4800f4ba9c" providerId="ADAL" clId="{76D31D2C-C453-4A13-ADBA-1352A05E80EE}" dt="2023-05-31T14:28:24.157" v="5" actId="47"/>
        <pc:sldMkLst>
          <pc:docMk/>
          <pc:sldMk cId="877382193" sldId="285"/>
        </pc:sldMkLst>
      </pc:sldChg>
      <pc:sldChg chg="del">
        <pc:chgData name="Brian Ricks" userId="b0481161-1dc6-41c1-94df-6d4800f4ba9c" providerId="ADAL" clId="{76D31D2C-C453-4A13-ADBA-1352A05E80EE}" dt="2023-05-31T14:28:25.622" v="6" actId="47"/>
        <pc:sldMkLst>
          <pc:docMk/>
          <pc:sldMk cId="3247651481" sldId="287"/>
        </pc:sldMkLst>
      </pc:sldChg>
      <pc:sldChg chg="del">
        <pc:chgData name="Brian Ricks" userId="b0481161-1dc6-41c1-94df-6d4800f4ba9c" providerId="ADAL" clId="{76D31D2C-C453-4A13-ADBA-1352A05E80EE}" dt="2023-05-31T14:28:26.890" v="7" actId="47"/>
        <pc:sldMkLst>
          <pc:docMk/>
          <pc:sldMk cId="3263544883" sldId="289"/>
        </pc:sldMkLst>
      </pc:sldChg>
      <pc:sldChg chg="del">
        <pc:chgData name="Brian Ricks" userId="b0481161-1dc6-41c1-94df-6d4800f4ba9c" providerId="ADAL" clId="{76D31D2C-C453-4A13-ADBA-1352A05E80EE}" dt="2023-05-31T14:28:29.308" v="8" actId="47"/>
        <pc:sldMkLst>
          <pc:docMk/>
          <pc:sldMk cId="219961757" sldId="291"/>
        </pc:sldMkLst>
      </pc:sldChg>
      <pc:sldChg chg="del">
        <pc:chgData name="Brian Ricks" userId="b0481161-1dc6-41c1-94df-6d4800f4ba9c" providerId="ADAL" clId="{76D31D2C-C453-4A13-ADBA-1352A05E80EE}" dt="2023-05-31T14:28:30.421" v="9" actId="47"/>
        <pc:sldMkLst>
          <pc:docMk/>
          <pc:sldMk cId="199273758" sldId="293"/>
        </pc:sldMkLst>
      </pc:sldChg>
      <pc:sldChg chg="del">
        <pc:chgData name="Brian Ricks" userId="b0481161-1dc6-41c1-94df-6d4800f4ba9c" providerId="ADAL" clId="{76D31D2C-C453-4A13-ADBA-1352A05E80EE}" dt="2023-05-31T14:28:31.942" v="10" actId="47"/>
        <pc:sldMkLst>
          <pc:docMk/>
          <pc:sldMk cId="197288448" sldId="295"/>
        </pc:sldMkLst>
      </pc:sldChg>
      <pc:sldChg chg="del">
        <pc:chgData name="Brian Ricks" userId="b0481161-1dc6-41c1-94df-6d4800f4ba9c" providerId="ADAL" clId="{76D31D2C-C453-4A13-ADBA-1352A05E80EE}" dt="2023-05-31T14:28:33.274" v="11" actId="47"/>
        <pc:sldMkLst>
          <pc:docMk/>
          <pc:sldMk cId="3680492312" sldId="297"/>
        </pc:sldMkLst>
      </pc:sldChg>
      <pc:sldChg chg="del">
        <pc:chgData name="Brian Ricks" userId="b0481161-1dc6-41c1-94df-6d4800f4ba9c" providerId="ADAL" clId="{76D31D2C-C453-4A13-ADBA-1352A05E80EE}" dt="2023-05-31T14:28:34.840" v="12" actId="47"/>
        <pc:sldMkLst>
          <pc:docMk/>
          <pc:sldMk cId="1180253918" sldId="299"/>
        </pc:sldMkLst>
      </pc:sldChg>
      <pc:sldChg chg="del">
        <pc:chgData name="Brian Ricks" userId="b0481161-1dc6-41c1-94df-6d4800f4ba9c" providerId="ADAL" clId="{76D31D2C-C453-4A13-ADBA-1352A05E80EE}" dt="2023-05-31T14:28:36.057" v="13" actId="47"/>
        <pc:sldMkLst>
          <pc:docMk/>
          <pc:sldMk cId="292387729" sldId="301"/>
        </pc:sldMkLst>
      </pc:sldChg>
      <pc:sldChg chg="del">
        <pc:chgData name="Brian Ricks" userId="b0481161-1dc6-41c1-94df-6d4800f4ba9c" providerId="ADAL" clId="{76D31D2C-C453-4A13-ADBA-1352A05E80EE}" dt="2023-05-31T14:28:37.225" v="14" actId="47"/>
        <pc:sldMkLst>
          <pc:docMk/>
          <pc:sldMk cId="4021001154" sldId="303"/>
        </pc:sldMkLst>
      </pc:sldChg>
      <pc:sldChg chg="del">
        <pc:chgData name="Brian Ricks" userId="b0481161-1dc6-41c1-94df-6d4800f4ba9c" providerId="ADAL" clId="{76D31D2C-C453-4A13-ADBA-1352A05E80EE}" dt="2023-05-31T14:28:38.810" v="15" actId="47"/>
        <pc:sldMkLst>
          <pc:docMk/>
          <pc:sldMk cId="3119036649" sldId="305"/>
        </pc:sldMkLst>
      </pc:sldChg>
      <pc:sldChg chg="del">
        <pc:chgData name="Brian Ricks" userId="b0481161-1dc6-41c1-94df-6d4800f4ba9c" providerId="ADAL" clId="{76D31D2C-C453-4A13-ADBA-1352A05E80EE}" dt="2023-05-31T14:28:20.790" v="3" actId="47"/>
        <pc:sldMkLst>
          <pc:docMk/>
          <pc:sldMk cId="3843110102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B2A75-DBB5-4E99-AED8-B3E16BA8FA3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97185-3549-48E8-81CB-4FD11C8E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2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313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627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29936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250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6563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59873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3186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6500" algn="l" defTabSz="3686627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100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38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2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27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78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4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85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7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8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03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14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9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12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9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00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85D7E-AA8E-48D5-AC8E-B44A0DE1D6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8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1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1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9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3" y="0"/>
            <a:ext cx="45864782" cy="32895542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6158947" y="5607979"/>
            <a:ext cx="31613395" cy="21781517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3639" y="9865334"/>
            <a:ext cx="30856536" cy="8691053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23040" spc="-542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23639" y="18919162"/>
            <a:ext cx="30856536" cy="6403776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8640" b="0">
                <a:solidFill>
                  <a:srgbClr val="FFFEFF"/>
                </a:solidFill>
              </a:defRPr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83085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69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1373882" y="2"/>
            <a:ext cx="45224443" cy="32918405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3072384" y="8158029"/>
            <a:ext cx="15775450" cy="166580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2659" y="11279635"/>
            <a:ext cx="14937830" cy="11831770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95298" y="3855293"/>
            <a:ext cx="19638768" cy="2519338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161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3" y="0"/>
            <a:ext cx="45864782" cy="32895542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1536685" y="5562730"/>
            <a:ext cx="20724883" cy="21781517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9910" y="9738370"/>
            <a:ext cx="19982170" cy="8315875"/>
          </a:xfrm>
        </p:spPr>
        <p:txBody>
          <a:bodyPr bIns="0" anchor="b">
            <a:normAutofit/>
          </a:bodyPr>
          <a:lstStyle>
            <a:lvl1pPr algn="ctr">
              <a:defRPr sz="1728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9910" y="18448025"/>
            <a:ext cx="19982170" cy="6845266"/>
          </a:xfrm>
        </p:spPr>
        <p:txBody>
          <a:bodyPr tIns="0">
            <a:normAutofit/>
          </a:bodyPr>
          <a:lstStyle>
            <a:lvl1pPr marL="0" indent="0" algn="ctr">
              <a:buNone/>
              <a:defRPr sz="7680">
                <a:solidFill>
                  <a:srgbClr val="FFFEFF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83085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92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373882" y="2"/>
            <a:ext cx="45224443" cy="32918405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3072384" y="8158029"/>
            <a:ext cx="15775450" cy="166580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772" y="11304327"/>
            <a:ext cx="14986382" cy="1180707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30467" y="3859339"/>
            <a:ext cx="19640035" cy="1180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217359" y="17208499"/>
            <a:ext cx="19653139" cy="11859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483085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372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373882" y="2"/>
            <a:ext cx="45224443" cy="32918405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3072384" y="8158029"/>
            <a:ext cx="15775450" cy="166580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772" y="11308071"/>
            <a:ext cx="14986382" cy="1180333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91740" y="3850560"/>
            <a:ext cx="18264590" cy="329184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40" b="0" cap="all" baseline="0">
                <a:solidFill>
                  <a:schemeClr val="accent1"/>
                </a:solidFill>
              </a:defRPr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591853" y="7142395"/>
            <a:ext cx="18262435" cy="852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536050" y="17210486"/>
            <a:ext cx="18334440" cy="329184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40" b="0" cap="all" baseline="0">
                <a:solidFill>
                  <a:schemeClr val="accent1"/>
                </a:solidFill>
              </a:defRPr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536050" y="20497594"/>
            <a:ext cx="18334440" cy="8569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7483085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667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1373882" y="2"/>
            <a:ext cx="45224443" cy="32918405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3072384" y="8158029"/>
            <a:ext cx="15775450" cy="166580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2661" y="11279635"/>
            <a:ext cx="14937826" cy="11831770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697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483085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79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1373882" y="2"/>
            <a:ext cx="45224443" cy="32918405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3072384" y="8158029"/>
            <a:ext cx="15775450" cy="166580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2661" y="11279638"/>
            <a:ext cx="14937826" cy="5881915"/>
          </a:xfrm>
        </p:spPr>
        <p:txBody>
          <a:bodyPr bIns="0" anchor="b">
            <a:noAutofit/>
          </a:bodyPr>
          <a:lstStyle>
            <a:lvl1pPr algn="ctr">
              <a:defRPr sz="1344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95295" y="3846674"/>
            <a:ext cx="19659086" cy="2519757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82661" y="17161555"/>
            <a:ext cx="14937826" cy="5949850"/>
          </a:xfrm>
        </p:spPr>
        <p:txBody>
          <a:bodyPr>
            <a:normAutofit/>
          </a:bodyPr>
          <a:lstStyle>
            <a:lvl1pPr marL="0" indent="0" algn="ctr">
              <a:buNone/>
              <a:defRPr sz="6720">
                <a:solidFill>
                  <a:srgbClr val="FFFEFF"/>
                </a:solidFill>
              </a:defRPr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2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06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3" y="0"/>
            <a:ext cx="45864782" cy="32895542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093422" y="8151994"/>
            <a:ext cx="20917210" cy="16658016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142445" y="0"/>
            <a:ext cx="16748755" cy="329184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208" y="11214732"/>
            <a:ext cx="20148797" cy="6074587"/>
          </a:xfrm>
        </p:spPr>
        <p:txBody>
          <a:bodyPr bIns="0" anchor="b">
            <a:normAutofit/>
          </a:bodyPr>
          <a:lstStyle>
            <a:lvl1pPr>
              <a:defRPr sz="1536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7107" y="17289319"/>
            <a:ext cx="20156419" cy="5829768"/>
          </a:xfrm>
        </p:spPr>
        <p:txBody>
          <a:bodyPr>
            <a:normAutofit/>
          </a:bodyPr>
          <a:lstStyle>
            <a:lvl1pPr marL="0" indent="0" algn="ctr">
              <a:buNone/>
              <a:defRPr sz="6720">
                <a:solidFill>
                  <a:srgbClr val="FFFEFF"/>
                </a:solidFill>
              </a:defRPr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2386" y="29889907"/>
            <a:ext cx="20921477" cy="153619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714222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825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1373882" y="2"/>
            <a:ext cx="45224443" cy="32918405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3072384" y="8158029"/>
            <a:ext cx="15775450" cy="166580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175" y="11279645"/>
            <a:ext cx="14946312" cy="11869315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195295" y="3814651"/>
            <a:ext cx="19659086" cy="252340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934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3" y="2"/>
            <a:ext cx="45224443" cy="32918405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25095043" y="8158029"/>
            <a:ext cx="15775450" cy="166580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5505325" y="11279638"/>
            <a:ext cx="14937826" cy="11831765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7641" y="3853478"/>
            <a:ext cx="19767797" cy="2522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72384" y="1536192"/>
            <a:ext cx="13167360" cy="1536192"/>
          </a:xfrm>
        </p:spPr>
        <p:txBody>
          <a:bodyPr/>
          <a:lstStyle/>
          <a:p>
            <a:pPr>
              <a:defRPr/>
            </a:pPr>
            <a:fld id="{1799B0EB-C17C-4375-B7A3-E5E3A23CECE0}" type="datetimeFigureOut">
              <a:rPr lang="en-US" altLang="en-US" smtClean="0"/>
              <a:pPr>
                <a:defRPr/>
              </a:pPr>
              <a:t>5/31/2023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2384" y="29889907"/>
            <a:ext cx="37702541" cy="153619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483085" y="1536192"/>
            <a:ext cx="3291840" cy="1536192"/>
          </a:xfrm>
        </p:spPr>
        <p:txBody>
          <a:bodyPr/>
          <a:lstStyle/>
          <a:p>
            <a:pPr>
              <a:defRPr/>
            </a:pPr>
            <a:fld id="{5FA97B6E-A706-46AA-A371-26C813BD41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825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510AB6-64D6-C718-9410-ADBDC82D179E}"/>
              </a:ext>
            </a:extLst>
          </p:cNvPr>
          <p:cNvSpPr/>
          <p:nvPr userDrawn="1"/>
        </p:nvSpPr>
        <p:spPr>
          <a:xfrm>
            <a:off x="0" y="0"/>
            <a:ext cx="43891200" cy="3291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55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62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3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69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56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5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0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1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75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64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5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89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2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8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2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5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9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B73A-BFA4-41A5-B84A-31D28E812E7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3938-9FF5-4666-88E7-8F76DBBAC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9B73A-BFA4-41A5-B84A-31D28E812E7C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3938-9FF5-4666-88E7-8F76DBBAC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2661" y="11279640"/>
            <a:ext cx="14937826" cy="11831770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95300" y="3814651"/>
            <a:ext cx="19579627" cy="25234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2384" y="1536192"/>
            <a:ext cx="13167360" cy="1536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2384" y="29889907"/>
            <a:ext cx="37702541" cy="1536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483085" y="1536192"/>
            <a:ext cx="3291840" cy="1536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7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defTabSz="3291840" rtl="0" eaLnBrk="1" latinLnBrk="0" hangingPunct="1">
        <a:lnSpc>
          <a:spcPct val="85000"/>
        </a:lnSpc>
        <a:spcBef>
          <a:spcPct val="0"/>
        </a:spcBef>
        <a:buNone/>
        <a:defRPr sz="15360" b="0" i="0" kern="1200" cap="none" spc="-542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120000"/>
        </a:lnSpc>
        <a:spcBef>
          <a:spcPts val="36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768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672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576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576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576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432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432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432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120000"/>
        </a:lnSpc>
        <a:spcBef>
          <a:spcPts val="18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432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6ED9-69B0-034D-8A89-51BF11226FC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26E16-0A17-E443-9343-36206621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8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B36-BED0-487D-9400-314AB5FB8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BBD 2023 Lightning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62E96-8B84-2F2B-7113-872E25BF2F29}"/>
              </a:ext>
            </a:extLst>
          </p:cNvPr>
          <p:cNvSpPr txBox="1"/>
          <p:nvPr/>
        </p:nvSpPr>
        <p:spPr>
          <a:xfrm>
            <a:off x="0" y="17434560"/>
            <a:ext cx="43891200" cy="344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slide deck contains the slides used in the Bridging Big Data 2023 Workshop.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Note that the name title slides have been removed for conciseness.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Note also that some of the posters were updated after they were added here.</a:t>
            </a:r>
          </a:p>
        </p:txBody>
      </p:sp>
    </p:spTree>
    <p:extLst>
      <p:ext uri="{BB962C8B-B14F-4D97-AF65-F5344CB8AC3E}">
        <p14:creationId xmlns:p14="http://schemas.microsoft.com/office/powerpoint/2010/main" val="5337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48784-0D8F-723B-F198-2D560D4A56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6F91D0D3-40A2-782B-1BBE-F16C446B4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" y="0"/>
            <a:ext cx="43874968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DA4CB-231C-11C5-0609-2544E31178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4" y="370461"/>
            <a:ext cx="42230652" cy="321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0DC10A27-491C-2E50-9853-6E97281BF0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76"/>
            <a:ext cx="44208903" cy="329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033AA8-1425-620A-F960-65DF4BBC80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0080" y="0"/>
            <a:ext cx="44739386" cy="317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F3662-FC88-FCFE-A032-E0BB43836D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264"/>
            <a:ext cx="43891200" cy="325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868A7-EAD0-048A-3B2A-83631C25F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37" y="0"/>
            <a:ext cx="43178526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2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4DBDD-D44E-9342-9A0A-0CEE687D16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22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CB99E0-BB30-8A4D-978A-4B492EB268BD}"/>
              </a:ext>
            </a:extLst>
          </p:cNvPr>
          <p:cNvCxnSpPr/>
          <p:nvPr/>
        </p:nvCxnSpPr>
        <p:spPr>
          <a:xfrm>
            <a:off x="11430000" y="6408280"/>
            <a:ext cx="0" cy="25105863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D02B29-1322-77A1-414E-637F276BA31F}"/>
              </a:ext>
            </a:extLst>
          </p:cNvPr>
          <p:cNvCxnSpPr/>
          <p:nvPr/>
        </p:nvCxnSpPr>
        <p:spPr>
          <a:xfrm>
            <a:off x="21945600" y="6408280"/>
            <a:ext cx="0" cy="25105863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408B6B-E73F-45B6-ED34-3AD1CEF2E0F0}"/>
              </a:ext>
            </a:extLst>
          </p:cNvPr>
          <p:cNvCxnSpPr/>
          <p:nvPr/>
        </p:nvCxnSpPr>
        <p:spPr>
          <a:xfrm>
            <a:off x="32395886" y="6408280"/>
            <a:ext cx="0" cy="25105863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089186-AB70-BF45-778A-0D920B9EE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1173" y="29395328"/>
            <a:ext cx="5257799" cy="2118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E2EF0-C950-2DD4-2465-77A4BE837E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5257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E175B7-25EC-20F4-DAC9-EA106C7813F3}"/>
              </a:ext>
            </a:extLst>
          </p:cNvPr>
          <p:cNvCxnSpPr/>
          <p:nvPr/>
        </p:nvCxnSpPr>
        <p:spPr>
          <a:xfrm>
            <a:off x="33144960" y="28590503"/>
            <a:ext cx="9106125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0F7D43C-17B1-6CD4-3C5E-DB08BC4B4158}"/>
              </a:ext>
            </a:extLst>
          </p:cNvPr>
          <p:cNvSpPr txBox="1">
            <a:spLocks/>
          </p:cNvSpPr>
          <p:nvPr/>
        </p:nvSpPr>
        <p:spPr>
          <a:xfrm>
            <a:off x="5364692" y="1057176"/>
            <a:ext cx="33161816" cy="104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a New Visualization Strategy for ML Models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14527D-DC89-8881-D6B9-1F50F25C8A5A}"/>
              </a:ext>
            </a:extLst>
          </p:cNvPr>
          <p:cNvSpPr txBox="1">
            <a:spLocks/>
          </p:cNvSpPr>
          <p:nvPr/>
        </p:nvSpPr>
        <p:spPr>
          <a:xfrm>
            <a:off x="5364692" y="2426148"/>
            <a:ext cx="33162240" cy="729735"/>
          </a:xfrm>
          <a:prstGeom prst="rect">
            <a:avLst/>
          </a:prstGeom>
        </p:spPr>
        <p:txBody>
          <a:bodyPr/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Mid-Project Summary of Design and Ongoing Problems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BC1B4F-2DDF-303E-3200-F066F557FAB5}"/>
              </a:ext>
            </a:extLst>
          </p:cNvPr>
          <p:cNvSpPr txBox="1">
            <a:spLocks/>
          </p:cNvSpPr>
          <p:nvPr/>
        </p:nvSpPr>
        <p:spPr>
          <a:xfrm>
            <a:off x="33077368" y="1292529"/>
            <a:ext cx="8657488" cy="2880073"/>
          </a:xfrm>
          <a:prstGeom prst="rect">
            <a:avLst/>
          </a:prstGeom>
        </p:spPr>
        <p:txBody>
          <a:bodyPr/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CONTRIBUTORS:</a:t>
            </a:r>
          </a:p>
          <a:p>
            <a:pPr marL="508013" indent="-508013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Wissing</a:t>
            </a:r>
          </a:p>
          <a:p>
            <a:pPr marL="508013" indent="-508013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Brian Ricks</a:t>
            </a:r>
          </a:p>
          <a:p>
            <a:pPr marL="508013" indent="-508013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Robin Gandhi</a:t>
            </a:r>
          </a:p>
          <a:p>
            <a:pPr marL="508013" indent="-508013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Yonas </a:t>
            </a:r>
            <a:r>
              <a:rPr lang="en-US" sz="37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Kassa</a:t>
            </a:r>
            <a:endParaRPr lang="en-US" sz="3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13" indent="-508013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Akshay Kale</a:t>
            </a:r>
          </a:p>
          <a:p>
            <a:pPr marL="508013" indent="-508013">
              <a:buFont typeface="Arial" panose="020B0604020202020204" pitchFamily="34" charset="0"/>
              <a:buChar char="•"/>
            </a:pPr>
            <a:endParaRPr lang="en-US" sz="37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4B7830FF-AAA9-5EF0-967B-1189913A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761" y="6489451"/>
            <a:ext cx="80943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D71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38FEA43F-0F4F-96EB-F8DF-2D9B2D14E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284" y="6464757"/>
            <a:ext cx="80943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D71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</a:p>
        </p:txBody>
      </p:sp>
      <p:sp>
        <p:nvSpPr>
          <p:cNvPr id="14" name="TextBox 42">
            <a:extLst>
              <a:ext uri="{FF2B5EF4-FFF2-40B4-BE49-F238E27FC236}">
                <a16:creationId xmlns:a16="http://schemas.microsoft.com/office/drawing/2014/main" id="{34844C1B-7F7B-65EB-3E9F-EC7EEC4D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4521" y="6489451"/>
            <a:ext cx="80943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D71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15" name="TextBox 42">
            <a:extLst>
              <a:ext uri="{FF2B5EF4-FFF2-40B4-BE49-F238E27FC236}">
                <a16:creationId xmlns:a16="http://schemas.microsoft.com/office/drawing/2014/main" id="{C2E367AA-3CAA-B6A3-2EF2-6BBFC2C2C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314" y="6397285"/>
            <a:ext cx="80943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D71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8E33C7C2-5A52-292B-98F5-F5EB7D6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7766" y="7500355"/>
            <a:ext cx="8936065" cy="73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933" b="1" dirty="0"/>
              <a:t>Main Idea</a:t>
            </a:r>
          </a:p>
          <a:p>
            <a:endParaRPr lang="en-US" sz="2933" dirty="0"/>
          </a:p>
          <a:p>
            <a:r>
              <a:rPr lang="en-US" sz="2933" dirty="0"/>
              <a:t>This visualization strategy takes two selected features and draws a graph with the model’s output embedded in a color gradient.</a:t>
            </a:r>
          </a:p>
          <a:p>
            <a:endParaRPr lang="en-US" sz="2933" dirty="0"/>
          </a:p>
          <a:p>
            <a:r>
              <a:rPr lang="en-US" sz="2933" dirty="0"/>
              <a:t>At a coordinate (feature 1, feature 2), the model can be ran by generating random, acceptable values for additional features. The model is polled a number of times, each time with the selected features remaining the same, but other features randomly generated. Model output is aggregated in a arithmetic mean value.</a:t>
            </a:r>
          </a:p>
          <a:p>
            <a:endParaRPr lang="en-US" sz="2933" dirty="0"/>
          </a:p>
          <a:p>
            <a:r>
              <a:rPr lang="en-US" sz="2933" dirty="0"/>
              <a:t>This mean value is used as the third dimension in the graph, the color gradient.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8E80FF2C-7FA5-A995-6FAC-251FFF9CD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314" y="7500355"/>
            <a:ext cx="8152389" cy="957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Achieving linguistic performance and memory control when models originate from Python-based </a:t>
            </a:r>
            <a:r>
              <a:rPr lang="en-US" sz="2933" dirty="0" err="1"/>
              <a:t>Tensorflow</a:t>
            </a:r>
            <a:r>
              <a:rPr lang="en-US" sz="2933" dirty="0"/>
              <a:t> programs</a:t>
            </a:r>
          </a:p>
          <a:p>
            <a:pPr marL="1447764" lvl="1" indent="-457189">
              <a:buFont typeface="Arial" panose="020B0604020202020204" pitchFamily="34" charset="0"/>
              <a:buChar char="•"/>
            </a:pPr>
            <a:r>
              <a:rPr lang="en-US" sz="2933" dirty="0"/>
              <a:t>Resolved with the frugally-deep </a:t>
            </a:r>
            <a:r>
              <a:rPr lang="en-US" sz="2933" dirty="0" err="1"/>
              <a:t>github</a:t>
            </a:r>
            <a:r>
              <a:rPr lang="en-US" sz="2933" dirty="0"/>
              <a:t> repository and using C++ to generate visualization data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Learning about ML and how it’s organized just before and just after a prediction is made</a:t>
            </a:r>
          </a:p>
          <a:p>
            <a:pPr marL="1447764" lvl="1" indent="-457189">
              <a:buFont typeface="Arial" panose="020B0604020202020204" pitchFamily="34" charset="0"/>
              <a:buChar char="•"/>
            </a:pPr>
            <a:r>
              <a:rPr lang="en-US" sz="2933" dirty="0"/>
              <a:t>Talking with my team members and experimenting with the model in Python and C++ has given me a better understanding of machine learning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.Managing different types of input (Discrete vs Continuous)</a:t>
            </a:r>
          </a:p>
          <a:p>
            <a:pPr marL="1447764" lvl="1" indent="-457189">
              <a:buFont typeface="Arial" panose="020B0604020202020204" pitchFamily="34" charset="0"/>
              <a:buChar char="•"/>
            </a:pPr>
            <a:r>
              <a:rPr lang="en-US" sz="2933" dirty="0"/>
              <a:t>An incremental approach was used to explore the continuous space, represented using floating-point values. The discrete values are only calculated once if not matched with a continuous, saving runtime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933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AB08E48-D853-21CE-132D-F1ED095C0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692" y="3133050"/>
            <a:ext cx="11900741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5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Nebraska at Omaha, College of IS&amp;T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3726B0-2139-3B44-D281-BAE9B6FC4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4522" y="25490953"/>
            <a:ext cx="8936065" cy="23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933" b="1" dirty="0"/>
              <a:t>Visualization</a:t>
            </a:r>
          </a:p>
          <a:p>
            <a:endParaRPr lang="en-US" sz="2933" b="1" dirty="0"/>
          </a:p>
          <a:p>
            <a:r>
              <a:rPr lang="en-US" sz="2933" dirty="0"/>
              <a:t>D3.js is used to create a heatmap, a cell a coordinate whose color is determined by a linear interpolation along a gradient using the mean.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B83B73D2-D85A-C406-D99C-5C5EB71F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315" y="24690973"/>
            <a:ext cx="8657487" cy="378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67" dirty="0"/>
              <a:t>This research is partially supported by NSF Award Number:1762034, Spokes: MEDIUM: MIDWEST: Smart big data pipeline for Aging Rural bridge Transportation Infrastructure (SMARTI) as well as US Army Crops of Engineers, Engineering Research and Development Center grants W912HZ21C0060 – Multilevel Analytics and Data Sharing for </a:t>
            </a:r>
            <a:r>
              <a:rPr lang="en-US" sz="2667" dirty="0" err="1"/>
              <a:t>OPerations</a:t>
            </a:r>
            <a:r>
              <a:rPr lang="en-US" sz="2667" dirty="0"/>
              <a:t> Planning (MADS-OPP) and W912HZ23C0005 – SMART Analytics for Critical Infrastructure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8496B5-82B5-E427-79BF-7DA2A47CF11E}"/>
              </a:ext>
            </a:extLst>
          </p:cNvPr>
          <p:cNvCxnSpPr/>
          <p:nvPr/>
        </p:nvCxnSpPr>
        <p:spPr>
          <a:xfrm flipV="1">
            <a:off x="32422462" y="1309563"/>
            <a:ext cx="0" cy="296290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5311E0-E403-9DB0-2FBF-EB3615B85124}"/>
              </a:ext>
            </a:extLst>
          </p:cNvPr>
          <p:cNvGrpSpPr/>
          <p:nvPr/>
        </p:nvGrpSpPr>
        <p:grpSpPr>
          <a:xfrm>
            <a:off x="33019315" y="23431460"/>
            <a:ext cx="8152391" cy="1004821"/>
            <a:chOff x="12055703" y="17504228"/>
            <a:chExt cx="9171439" cy="1130424"/>
          </a:xfrm>
        </p:grpSpPr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62500825-60AC-5339-C0A1-2836BD2EF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5703" y="17838280"/>
              <a:ext cx="9106125" cy="79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D71920"/>
                  </a:solidFill>
                  <a:cs typeface="Arial" charset="0"/>
                </a:rPr>
                <a:t>Acknowledgements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DCCB43B-49CE-F29F-073C-228F71FF4E80}"/>
                </a:ext>
              </a:extLst>
            </p:cNvPr>
            <p:cNvCxnSpPr/>
            <p:nvPr/>
          </p:nvCxnSpPr>
          <p:spPr>
            <a:xfrm>
              <a:off x="12121017" y="17504228"/>
              <a:ext cx="9106125" cy="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DCCDD02-0DDC-D549-B500-D828182CBEE9}"/>
              </a:ext>
            </a:extLst>
          </p:cNvPr>
          <p:cNvSpPr txBox="1"/>
          <p:nvPr/>
        </p:nvSpPr>
        <p:spPr>
          <a:xfrm>
            <a:off x="48324655" y="581891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6F9F46-0F31-BA91-E781-719B36795681}"/>
              </a:ext>
            </a:extLst>
          </p:cNvPr>
          <p:cNvGrpSpPr/>
          <p:nvPr/>
        </p:nvGrpSpPr>
        <p:grpSpPr>
          <a:xfrm>
            <a:off x="12038284" y="22218312"/>
            <a:ext cx="8152391" cy="1004821"/>
            <a:chOff x="12055703" y="17504228"/>
            <a:chExt cx="9171439" cy="1130424"/>
          </a:xfrm>
        </p:grpSpPr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2853B7F2-65B0-6D6A-FEE1-D26FE1359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5703" y="17838280"/>
              <a:ext cx="9106125" cy="79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D719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Usefulness of Visualization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136EB55-FC9F-9421-5A98-DB6F9D59586C}"/>
                </a:ext>
              </a:extLst>
            </p:cNvPr>
            <p:cNvCxnSpPr/>
            <p:nvPr/>
          </p:nvCxnSpPr>
          <p:spPr>
            <a:xfrm>
              <a:off x="12121017" y="17504228"/>
              <a:ext cx="9106125" cy="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18">
            <a:extLst>
              <a:ext uri="{FF2B5EF4-FFF2-40B4-BE49-F238E27FC236}">
                <a16:creationId xmlns:a16="http://schemas.microsoft.com/office/drawing/2014/main" id="{3C8E5E37-B575-F4A8-6ECE-5A13DC9B0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284" y="23712003"/>
            <a:ext cx="8936065" cy="37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933" b="1" dirty="0"/>
              <a:t>Explores Model’s Learned Boundary Lines</a:t>
            </a:r>
          </a:p>
          <a:p>
            <a:endParaRPr lang="en-US" sz="2933" dirty="0"/>
          </a:p>
          <a:p>
            <a:r>
              <a:rPr lang="en-US" sz="2933" dirty="0"/>
              <a:t>Decision Tree models create linear, single-axis boundaries, but most other models, including deep-learning models create non-linear boundaries. The goal of this visualization is to find and show those boundary lines as they exist in a relation between two features.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66DFD6-E905-9B83-B106-B521EA2068BD}"/>
              </a:ext>
            </a:extLst>
          </p:cNvPr>
          <p:cNvGrpSpPr/>
          <p:nvPr/>
        </p:nvGrpSpPr>
        <p:grpSpPr>
          <a:xfrm>
            <a:off x="33019313" y="17555009"/>
            <a:ext cx="8152391" cy="1004821"/>
            <a:chOff x="12055703" y="17504228"/>
            <a:chExt cx="9171439" cy="1130424"/>
          </a:xfrm>
        </p:grpSpPr>
        <p:sp>
          <p:nvSpPr>
            <p:cNvPr id="31" name="TextBox 42">
              <a:extLst>
                <a:ext uri="{FF2B5EF4-FFF2-40B4-BE49-F238E27FC236}">
                  <a16:creationId xmlns:a16="http://schemas.microsoft.com/office/drawing/2014/main" id="{6960216B-899F-5015-CD79-EAD534E93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5703" y="17838280"/>
              <a:ext cx="9106125" cy="79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2506663" eaLnBrk="0" fontAlgn="base" hangingPunct="0">
                <a:spcBef>
                  <a:spcPct val="0"/>
                </a:spcBef>
                <a:spcAft>
                  <a:spcPct val="0"/>
                </a:spcAft>
                <a:defRPr sz="9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 b="1" dirty="0">
                  <a:solidFill>
                    <a:srgbClr val="D719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 In-progress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05CF52C-C401-495D-F3F6-F9DBC4CA09AA}"/>
                </a:ext>
              </a:extLst>
            </p:cNvPr>
            <p:cNvCxnSpPr/>
            <p:nvPr/>
          </p:nvCxnSpPr>
          <p:spPr>
            <a:xfrm>
              <a:off x="12121017" y="17504228"/>
              <a:ext cx="9106125" cy="0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18">
            <a:extLst>
              <a:ext uri="{FF2B5EF4-FFF2-40B4-BE49-F238E27FC236}">
                <a16:creationId xmlns:a16="http://schemas.microsoft.com/office/drawing/2014/main" id="{693DE427-2DF1-9BB7-9978-DE2AA1617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371" y="18793673"/>
            <a:ext cx="8936065" cy="415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Incremental Variance Algorithm alongside arithmetic mean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Expanding visualization technique beyond binary models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Managing inter-feature constraints during random generation and feature selection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933" dirty="0"/>
              <a:t>Usage of this visualization technique to explore a model trained on the Iris dataset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933" dirty="0"/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40FD2709-D43D-6EC8-F7C3-D8224529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743" y="7575583"/>
            <a:ext cx="8936065" cy="595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933" b="1" dirty="0"/>
              <a:t>Overview of ML Models</a:t>
            </a:r>
          </a:p>
          <a:p>
            <a:endParaRPr lang="en-US" sz="2933" dirty="0"/>
          </a:p>
          <a:p>
            <a:r>
              <a:rPr lang="en-US" sz="2933" dirty="0"/>
              <a:t>Machine Learning Models are trained on datasets which are encoded into numbers. The models are then evaluated for effectiveness, eventually yielded a model which can somewhat accurately make predictions based on correlations from the input.</a:t>
            </a:r>
          </a:p>
          <a:p>
            <a:endParaRPr lang="en-US" sz="2933" dirty="0"/>
          </a:p>
          <a:p>
            <a:r>
              <a:rPr lang="en-US" sz="2933" dirty="0"/>
              <a:t>Machine Learning Models take a set of features, or categories of data, and encode them into numbers; a model then is able to be sent information to make predictions. After a prediction is made, it must be interpreted via decoding. This then leads to a result.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421D5B-BE67-B01F-F217-1D6251746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1978" y="7740428"/>
            <a:ext cx="8847931" cy="174224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EBCBBB-B0BC-69E4-4520-BBDD3C823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112" y="13914433"/>
            <a:ext cx="8918189" cy="130855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A9245B-DE2A-9F1F-07B7-05043B6D3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117" y="15965933"/>
            <a:ext cx="9087232" cy="5132397"/>
          </a:xfrm>
          <a:prstGeom prst="rect">
            <a:avLst/>
          </a:prstGeom>
        </p:spPr>
      </p:pic>
      <p:sp>
        <p:nvSpPr>
          <p:cNvPr id="38" name="TextBox 18">
            <a:extLst>
              <a:ext uri="{FF2B5EF4-FFF2-40B4-BE49-F238E27FC236}">
                <a16:creationId xmlns:a16="http://schemas.microsoft.com/office/drawing/2014/main" id="{F8959FC9-3F80-7707-2A4E-4DBF7B628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761" y="27379077"/>
            <a:ext cx="8936065" cy="14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506663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933" dirty="0"/>
              <a:t>The above graphic shows a model deciding whether it will rain or not given recent amount of rainfall, wind speed, and the current whether condition.</a:t>
            </a:r>
          </a:p>
        </p:txBody>
      </p:sp>
    </p:spTree>
    <p:extLst>
      <p:ext uri="{BB962C8B-B14F-4D97-AF65-F5344CB8AC3E}">
        <p14:creationId xmlns:p14="http://schemas.microsoft.com/office/powerpoint/2010/main" val="1511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714ED-EF3C-3B0D-D3AD-A210DAC6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3891202" cy="3291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87E1E-9C41-2D0F-C45F-A257F11A6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3891202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00C1BC-1376-F2DD-DC64-657D1BA031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199" cy="340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79586-4852-EDC5-A42A-EC34264C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3" y="-1426"/>
            <a:ext cx="43893103" cy="329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66B2842D-A925-486F-40D3-FA0A6CBA32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636722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154EDE-E6DD-55C9-C720-F40ECB8DF1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1200" cy="319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B518A-4A58-3072-1C20-F90F6568E0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44"/>
            <a:ext cx="43891200" cy="328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AE15012-6F46-CEAF-7431-72381F5E33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958788" cy="330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629</Words>
  <Application>Microsoft Office PowerPoint</Application>
  <PresentationFormat>Custom</PresentationFormat>
  <Paragraphs>66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Wingdings</vt:lpstr>
      <vt:lpstr>Office Theme</vt:lpstr>
      <vt:lpstr>Atlas</vt:lpstr>
      <vt:lpstr>1_Office Theme</vt:lpstr>
      <vt:lpstr>BBD 2023 Lightning Talks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BBD 2019 Lightning Talks</dc:title>
  <dc:creator>Brian Ricks</dc:creator>
  <cp:lastModifiedBy>Brian Ricks</cp:lastModifiedBy>
  <cp:revision>8</cp:revision>
  <dcterms:created xsi:type="dcterms:W3CDTF">2019-10-11T16:07:49Z</dcterms:created>
  <dcterms:modified xsi:type="dcterms:W3CDTF">2023-05-31T14:33:13Z</dcterms:modified>
</cp:coreProperties>
</file>